
<file path=[Content_Types].xml><?xml version="1.0" encoding="utf-8"?>
<Types xmlns="http://schemas.openxmlformats.org/package/2006/content-types">
  <Default Extension="gif" ContentType="image/gif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autoCompressPictures="0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334" r:id="rId4"/>
    <p:sldId id="333" r:id="rId5"/>
    <p:sldId id="268" r:id="rId6"/>
    <p:sldId id="258" r:id="rId7"/>
    <p:sldId id="260" r:id="rId8"/>
    <p:sldId id="259" r:id="rId9"/>
    <p:sldId id="267" r:id="rId10"/>
  </p:sldIdLst>
  <p:sldSz cx="9144000" cy="6858000" type="screen4x3"/>
  <p:notesSz cx="9601200" cy="73152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http://customooxmlschemas.google.com/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21" roundtripDataSignature="AMtx7mh/QharrI76/shrbZhNjJ7rx0Lmq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962"/>
    <p:restoredTop sz="77113"/>
  </p:normalViewPr>
  <p:slideViewPr>
    <p:cSldViewPr snapToGrid="0" snapToObjects="1">
      <p:cViewPr varScale="1">
        <p:scale>
          <a:sx n="93" d="100"/>
          <a:sy n="93" d="100"/>
        </p:scale>
        <p:origin x="2352" y="2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21" Type="http://customschemas.google.com/relationships/presentationmetadata" Target="metadata"/><Relationship Id="rId7" Type="http://schemas.openxmlformats.org/officeDocument/2006/relationships/slide" Target="slides/slide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2"/>
            <a:ext cx="4160520" cy="3670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5438458" y="2"/>
            <a:ext cx="4160520" cy="3670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6948171"/>
            <a:ext cx="4160520" cy="3670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5438458" y="6948171"/>
            <a:ext cx="4160520" cy="3670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-US"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3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1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dirty="0"/>
          </a:p>
        </p:txBody>
      </p:sp>
      <p:sp>
        <p:nvSpPr>
          <p:cNvPr id="31" name="Google Shape;3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4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37" name="Google Shape;37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4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57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25971849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4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57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93021567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4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219060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5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4" name="Google Shape;44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7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58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6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1" name="Google Shape;51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p8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4" name="Google Shape;134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23"/>
          <p:cNvSpPr/>
          <p:nvPr/>
        </p:nvSpPr>
        <p:spPr>
          <a:xfrm>
            <a:off x="0" y="233912"/>
            <a:ext cx="9144000" cy="4988560"/>
          </a:xfrm>
          <a:prstGeom prst="rect">
            <a:avLst/>
          </a:prstGeom>
          <a:blipFill rotWithShape="1">
            <a:blip r:embed="rId2">
              <a:alphaModFix/>
            </a:blip>
            <a:tile tx="0" ty="0" sx="80000" sy="80000" flip="none" algn="tl"/>
          </a:blip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endParaRPr sz="2000" b="0" i="0" u="none" strike="noStrike" cap="none">
              <a:solidFill>
                <a:srgbClr val="C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" name="Google Shape;19;p23"/>
          <p:cNvSpPr txBox="1">
            <a:spLocks noGrp="1"/>
          </p:cNvSpPr>
          <p:nvPr>
            <p:ph type="ctrTitle"/>
          </p:nvPr>
        </p:nvSpPr>
        <p:spPr>
          <a:xfrm>
            <a:off x="685800" y="2043587"/>
            <a:ext cx="7772400" cy="14672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6000" b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23"/>
          <p:cNvSpPr txBox="1">
            <a:spLocks noGrp="1"/>
          </p:cNvSpPr>
          <p:nvPr>
            <p:ph type="subTitle" idx="1"/>
          </p:nvPr>
        </p:nvSpPr>
        <p:spPr>
          <a:xfrm>
            <a:off x="685800" y="5374529"/>
            <a:ext cx="7772400" cy="5938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SzPts val="1920"/>
              <a:buNone/>
              <a:defRPr sz="3200" b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ctr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SzPts val="2420"/>
              <a:buNone/>
              <a:defRPr/>
            </a:lvl2pPr>
            <a:lvl3pPr lvl="2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600"/>
              <a:buNone/>
              <a:defRPr/>
            </a:lvl3pPr>
            <a:lvl4pPr lvl="3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Font typeface="Calibri"/>
              <a:buNone/>
              <a:defRPr/>
            </a:lvl4pPr>
            <a:lvl5pPr lvl="4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Font typeface="Calibri"/>
              <a:buNone/>
              <a:defRPr/>
            </a:lvl5pPr>
            <a:lvl6pPr lvl="5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6pPr>
            <a:lvl7pPr lvl="6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7pPr>
            <a:lvl8pPr lvl="7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8pPr>
            <a:lvl9pPr lvl="8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23"/>
          <p:cNvSpPr txBox="1">
            <a:spLocks noGrp="1"/>
          </p:cNvSpPr>
          <p:nvPr>
            <p:ph type="sldNum" idx="12"/>
          </p:nvPr>
        </p:nvSpPr>
        <p:spPr>
          <a:xfrm>
            <a:off x="8534400" y="6492875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22" name="Google Shape;22;p2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52400" y="6590918"/>
            <a:ext cx="2150721" cy="169037"/>
          </a:xfrm>
          <a:prstGeom prst="rect">
            <a:avLst/>
          </a:prstGeom>
          <a:noFill/>
          <a:ln>
            <a:noFill/>
          </a:ln>
        </p:spPr>
      </p:pic>
      <p:sp>
        <p:nvSpPr>
          <p:cNvPr id="23" name="Google Shape;23;p23"/>
          <p:cNvSpPr txBox="1"/>
          <p:nvPr/>
        </p:nvSpPr>
        <p:spPr>
          <a:xfrm>
            <a:off x="685800" y="664882"/>
            <a:ext cx="7772400" cy="5775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B2A85"/>
              </a:buClr>
              <a:buSzPts val="1920"/>
              <a:buFont typeface="Noto Sans Symbols"/>
              <a:buNone/>
            </a:pPr>
            <a:r>
              <a:rPr lang="en-US" sz="32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CSE 390B, Spring 2022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" name="Google Shape;24;p23"/>
          <p:cNvSpPr txBox="1"/>
          <p:nvPr/>
        </p:nvSpPr>
        <p:spPr>
          <a:xfrm>
            <a:off x="685800" y="1214004"/>
            <a:ext cx="8252138" cy="5775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B2A85"/>
              </a:buClr>
              <a:buSzPts val="1920"/>
              <a:buFont typeface="Noto Sans Symbols"/>
              <a:buNone/>
            </a:pPr>
            <a:r>
              <a:rPr lang="en-US" sz="24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Building Academic Success Through Bottom-Up Computing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" name="Google Shape;13;p22">
            <a:extLst>
              <a:ext uri="{FF2B5EF4-FFF2-40B4-BE49-F238E27FC236}">
                <a16:creationId xmlns:a16="http://schemas.microsoft.com/office/drawing/2014/main" id="{B198A5B9-6C71-4FB0-4A9D-CE33E18E96F0}"/>
              </a:ext>
            </a:extLst>
          </p:cNvPr>
          <p:cNvSpPr/>
          <p:nvPr userDrawn="1"/>
        </p:nvSpPr>
        <p:spPr>
          <a:xfrm>
            <a:off x="0" y="0"/>
            <a:ext cx="9144000" cy="228600"/>
          </a:xfrm>
          <a:prstGeom prst="rect">
            <a:avLst/>
          </a:prstGeom>
          <a:solidFill>
            <a:srgbClr val="4B2A85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10" name="Google Shape;14;p22">
            <a:extLst>
              <a:ext uri="{FF2B5EF4-FFF2-40B4-BE49-F238E27FC236}">
                <a16:creationId xmlns:a16="http://schemas.microsoft.com/office/drawing/2014/main" id="{F4DE9AD6-455D-F498-8831-55ED2697547C}"/>
              </a:ext>
            </a:extLst>
          </p:cNvPr>
          <p:cNvPicPr preferRelativeResize="0"/>
          <p:nvPr userDrawn="1"/>
        </p:nvPicPr>
        <p:blipFill rotWithShape="1">
          <a:blip r:embed="rId4">
            <a:alphaModFix/>
          </a:blip>
          <a:srcRect/>
          <a:stretch/>
        </p:blipFill>
        <p:spPr>
          <a:xfrm>
            <a:off x="26376" y="25342"/>
            <a:ext cx="2150721" cy="169037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Google Shape;16;p22">
            <a:extLst>
              <a:ext uri="{FF2B5EF4-FFF2-40B4-BE49-F238E27FC236}">
                <a16:creationId xmlns:a16="http://schemas.microsoft.com/office/drawing/2014/main" id="{EF0AAB1D-0FA2-1DE4-44C8-3175CA6508A9}"/>
              </a:ext>
            </a:extLst>
          </p:cNvPr>
          <p:cNvSpPr txBox="1"/>
          <p:nvPr userDrawn="1"/>
        </p:nvSpPr>
        <p:spPr>
          <a:xfrm>
            <a:off x="0" y="27429"/>
            <a:ext cx="9144000" cy="1692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0" anchor="ctr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Lecture 12: Midterm &amp; Exam Reflection</a:t>
            </a:r>
            <a:endParaRPr dirty="0"/>
          </a:p>
        </p:txBody>
      </p:sp>
      <p:sp>
        <p:nvSpPr>
          <p:cNvPr id="12" name="Google Shape;15;p22">
            <a:extLst>
              <a:ext uri="{FF2B5EF4-FFF2-40B4-BE49-F238E27FC236}">
                <a16:creationId xmlns:a16="http://schemas.microsoft.com/office/drawing/2014/main" id="{A2A52389-D85E-B37B-B7A2-380B18FBE199}"/>
              </a:ext>
            </a:extLst>
          </p:cNvPr>
          <p:cNvSpPr txBox="1"/>
          <p:nvPr userDrawn="1"/>
        </p:nvSpPr>
        <p:spPr>
          <a:xfrm>
            <a:off x="7362275" y="27425"/>
            <a:ext cx="1781700" cy="16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0" anchor="ctr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CSE 390B, Spring 2022</a:t>
            </a:r>
            <a:endParaRPr sz="1100" b="0" i="0" u="none" strike="noStrike" cap="none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24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24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60680" algn="l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  <a:defRPr sz="2600" b="0"/>
            </a:lvl1pPr>
            <a:lvl2pPr marL="914400" lvl="1" indent="-382269" algn="l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Font typeface="Noto Sans Symbols"/>
              <a:buChar char="▪"/>
              <a:defRPr sz="2200"/>
            </a:lvl2pPr>
            <a:lvl3pPr marL="1371600" lvl="2" indent="-36830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ts val="2200"/>
              <a:buFont typeface="Arial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1800"/>
              <a:buFont typeface="Calibri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Font typeface="Calibri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28" name="Google Shape;28;p24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2"/>
          <p:cNvSpPr txBox="1">
            <a:spLocks noGrp="1"/>
          </p:cNvSpPr>
          <p:nvPr>
            <p:ph type="title"/>
          </p:nvPr>
        </p:nvSpPr>
        <p:spPr>
          <a:xfrm>
            <a:off x="374090" y="371182"/>
            <a:ext cx="8388910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9pPr>
          </a:lstStyle>
          <a:p>
            <a:endParaRPr/>
          </a:p>
        </p:txBody>
      </p:sp>
      <p:sp>
        <p:nvSpPr>
          <p:cNvPr id="11" name="Google Shape;11;p22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32766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rgbClr val="4B2A85"/>
              </a:buClr>
              <a:buSzPts val="1560"/>
              <a:buFont typeface="Noto Sans Symbols"/>
              <a:buChar char="❖"/>
              <a:defRPr sz="2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2269" algn="l" rtl="0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Clr>
                <a:srgbClr val="4B2A85"/>
              </a:buClr>
              <a:buSzPts val="2420"/>
              <a:buFont typeface="Calibri"/>
              <a:buChar char="▪"/>
              <a:defRPr sz="2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302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4B2A85"/>
              </a:buClr>
              <a:buSzPts val="1600"/>
              <a:buFont typeface="Calibri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4B2A85"/>
              </a:buClr>
              <a:buSzPts val="2000"/>
              <a:buFont typeface="Calibri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4B2A85"/>
              </a:buClr>
              <a:buSzPts val="20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22"/>
          <p:cNvSpPr txBox="1">
            <a:spLocks noGrp="1"/>
          </p:cNvSpPr>
          <p:nvPr>
            <p:ph type="sldNum" idx="12"/>
          </p:nvPr>
        </p:nvSpPr>
        <p:spPr>
          <a:xfrm>
            <a:off x="8534400" y="6492875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3" name="Google Shape;13;p22"/>
          <p:cNvSpPr/>
          <p:nvPr/>
        </p:nvSpPr>
        <p:spPr>
          <a:xfrm>
            <a:off x="0" y="0"/>
            <a:ext cx="9144000" cy="228600"/>
          </a:xfrm>
          <a:prstGeom prst="rect">
            <a:avLst/>
          </a:prstGeom>
          <a:solidFill>
            <a:srgbClr val="4B2A85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14" name="Google Shape;14;p22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26376" y="25342"/>
            <a:ext cx="2150721" cy="169037"/>
          </a:xfrm>
          <a:prstGeom prst="rect">
            <a:avLst/>
          </a:prstGeom>
          <a:noFill/>
          <a:ln>
            <a:noFill/>
          </a:ln>
        </p:spPr>
      </p:pic>
      <p:sp>
        <p:nvSpPr>
          <p:cNvPr id="16" name="Google Shape;16;p22"/>
          <p:cNvSpPr txBox="1"/>
          <p:nvPr/>
        </p:nvSpPr>
        <p:spPr>
          <a:xfrm>
            <a:off x="0" y="27429"/>
            <a:ext cx="9144000" cy="1692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0" anchor="ctr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Lecture 12: Midterm &amp; Exam Reflection</a:t>
            </a:r>
            <a:endParaRPr dirty="0"/>
          </a:p>
        </p:txBody>
      </p:sp>
      <p:sp>
        <p:nvSpPr>
          <p:cNvPr id="15" name="Google Shape;15;p22"/>
          <p:cNvSpPr txBox="1"/>
          <p:nvPr/>
        </p:nvSpPr>
        <p:spPr>
          <a:xfrm>
            <a:off x="7362275" y="27425"/>
            <a:ext cx="1781700" cy="16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0" anchor="ctr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CSE 390B, Spring 2022</a:t>
            </a:r>
            <a:endParaRPr sz="1100" b="0" i="0" u="none" strike="noStrike" cap="none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1"/>
          <p:cNvSpPr txBox="1">
            <a:spLocks noGrp="1"/>
          </p:cNvSpPr>
          <p:nvPr>
            <p:ph type="ctrTitle"/>
          </p:nvPr>
        </p:nvSpPr>
        <p:spPr>
          <a:xfrm>
            <a:off x="685800" y="2431662"/>
            <a:ext cx="7772400" cy="17891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b="0" dirty="0"/>
              <a:t>Midterm &amp; Exam Reflection</a:t>
            </a:r>
            <a:endParaRPr sz="2400" i="1" dirty="0"/>
          </a:p>
        </p:txBody>
      </p:sp>
      <p:sp>
        <p:nvSpPr>
          <p:cNvPr id="34" name="Google Shape;34;p1"/>
          <p:cNvSpPr txBox="1">
            <a:spLocks noGrp="1"/>
          </p:cNvSpPr>
          <p:nvPr>
            <p:ph type="subTitle" idx="1"/>
          </p:nvPr>
        </p:nvSpPr>
        <p:spPr>
          <a:xfrm>
            <a:off x="685800" y="5229461"/>
            <a:ext cx="7772400" cy="12998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>
              <a:spcBef>
                <a:spcPts val="0"/>
              </a:spcBef>
              <a:buSzPts val="1440"/>
            </a:pPr>
            <a:r>
              <a:rPr lang="en-US" sz="2400" dirty="0"/>
              <a:t>CSE 390B Midterm, Examination of Examinations, Midterm Debrief and Discussion</a:t>
            </a:r>
            <a:endParaRPr sz="1600" i="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4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dirty="0"/>
              <a:t>CSE 390B Midterm Instructions</a:t>
            </a:r>
            <a:endParaRPr dirty="0"/>
          </a:p>
        </p:txBody>
      </p:sp>
      <p:sp>
        <p:nvSpPr>
          <p:cNvPr id="40" name="Google Shape;40;p4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This exam is closed-note, closed-software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You may only use the midterm reference sheet</a:t>
            </a:r>
            <a:endParaRPr dirty="0"/>
          </a:p>
          <a:p>
            <a:pPr marL="640080" lvl="1" indent="-12979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None/>
            </a:pPr>
            <a:endParaRPr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You will have 60 minutes to complete the exam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We will give you a 30-minute, 10-minute, and 5-minute warning</a:t>
            </a:r>
            <a:endParaRPr dirty="0"/>
          </a:p>
          <a:p>
            <a:pPr marL="640080" lvl="1" indent="-12979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None/>
            </a:pPr>
            <a:endParaRPr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If you have a question, please raise your hand and the course staff will get to you shortly</a:t>
            </a:r>
            <a:endParaRPr dirty="0"/>
          </a:p>
          <a:p>
            <a:pPr marL="640080" lvl="1" indent="-12979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None/>
            </a:pPr>
            <a:endParaRPr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When you are finished, please hand your exam to the course staff</a:t>
            </a:r>
            <a:endParaRPr dirty="0"/>
          </a:p>
        </p:txBody>
      </p:sp>
      <p:sp>
        <p:nvSpPr>
          <p:cNvPr id="41" name="Google Shape;41;p4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2</a:t>
            </a:fld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4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dirty="0"/>
              <a:t>Test Taking Best Practices</a:t>
            </a:r>
            <a:endParaRPr dirty="0"/>
          </a:p>
        </p:txBody>
      </p:sp>
      <p:sp>
        <p:nvSpPr>
          <p:cNvPr id="60" name="Google Shape;60;p4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Survey the entire exam before beginning</a:t>
            </a:r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Helps plan how much time to allocate for each problem</a:t>
            </a:r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endParaRPr sz="2600"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Read exam directions and question statements carefully</a:t>
            </a:r>
          </a:p>
          <a:p>
            <a:pPr marL="640080" lvl="1" indent="-283464"/>
            <a:r>
              <a:rPr lang="en-US" dirty="0"/>
              <a:t>Use </a:t>
            </a:r>
            <a:r>
              <a:rPr lang="en-US" dirty="0">
                <a:highlight>
                  <a:srgbClr val="FFFF00"/>
                </a:highlight>
              </a:rPr>
              <a:t>highlights</a:t>
            </a:r>
            <a:r>
              <a:rPr lang="en-US" dirty="0"/>
              <a:t>, </a:t>
            </a:r>
            <a:r>
              <a:rPr lang="en-US" u="sng" dirty="0"/>
              <a:t>underlines</a:t>
            </a:r>
            <a:r>
              <a:rPr lang="en-US" dirty="0"/>
              <a:t>, circles on important details</a:t>
            </a:r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endParaRPr lang="en-US"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Answer the questions you feel the most confident in first</a:t>
            </a:r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endParaRPr lang="en-US"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If stuck on a problem, make a mark on the problem and revisit the question later</a:t>
            </a: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</p:txBody>
      </p:sp>
      <p:sp>
        <p:nvSpPr>
          <p:cNvPr id="61" name="Google Shape;61;p4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3</a:t>
            </a:fld>
            <a:endParaRPr/>
          </a:p>
        </p:txBody>
      </p:sp>
      <p:sp>
        <p:nvSpPr>
          <p:cNvPr id="2" name="Oval 1">
            <a:extLst>
              <a:ext uri="{FF2B5EF4-FFF2-40B4-BE49-F238E27FC236}">
                <a16:creationId xmlns:a16="http://schemas.microsoft.com/office/drawing/2014/main" id="{EBE256C3-1C1B-844C-9120-0BA23E109900}"/>
              </a:ext>
            </a:extLst>
          </p:cNvPr>
          <p:cNvSpPr/>
          <p:nvPr/>
        </p:nvSpPr>
        <p:spPr>
          <a:xfrm>
            <a:off x="4125686" y="3178629"/>
            <a:ext cx="805543" cy="413657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78854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4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dirty="0"/>
              <a:t>Test Taking Best Practices</a:t>
            </a:r>
            <a:endParaRPr dirty="0"/>
          </a:p>
        </p:txBody>
      </p:sp>
      <p:sp>
        <p:nvSpPr>
          <p:cNvPr id="60" name="Google Shape;60;p4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405982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Prioritize how you will answer questions</a:t>
            </a:r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Do this based on confidence level for each type of question or how long you think each will take</a:t>
            </a:r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endParaRPr sz="2600"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Rely on a methodological approach for each question</a:t>
            </a:r>
          </a:p>
          <a:p>
            <a:pPr marL="640080" lvl="1" indent="-283464"/>
            <a:r>
              <a:rPr lang="en-US" dirty="0"/>
              <a:t>Helps make taking the test feel more systematic</a:t>
            </a:r>
          </a:p>
          <a:p>
            <a:pPr marL="640080" lvl="1" indent="-283464"/>
            <a:endParaRPr lang="en-US"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If stuck on a question, demonstrate what you know</a:t>
            </a:r>
          </a:p>
          <a:p>
            <a:pPr marL="640080" lvl="1" indent="-283464"/>
            <a:r>
              <a:rPr lang="en-US" dirty="0"/>
              <a:t>Many exams reward partial credit</a:t>
            </a:r>
          </a:p>
          <a:p>
            <a:pPr marL="640080" lvl="1" indent="-283464"/>
            <a:endParaRPr lang="en-US"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If time allows, double check your answers</a:t>
            </a:r>
            <a:endParaRPr dirty="0"/>
          </a:p>
          <a:p>
            <a:pPr marL="640080" lvl="1" indent="-283464"/>
            <a:r>
              <a:rPr lang="en-US" dirty="0"/>
              <a:t>Catches any small mistakes that may have been made earlier</a:t>
            </a:r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</p:txBody>
      </p:sp>
      <p:sp>
        <p:nvSpPr>
          <p:cNvPr id="61" name="Google Shape;61;p4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4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8961606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4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dirty="0"/>
              <a:t>Technical Details for Midterm</a:t>
            </a:r>
            <a:endParaRPr dirty="0"/>
          </a:p>
        </p:txBody>
      </p:sp>
      <p:sp>
        <p:nvSpPr>
          <p:cNvPr id="40" name="Google Shape;40;p4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/>
            <a:r>
              <a:rPr lang="en-US" dirty="0"/>
              <a:t>For Boolean expressions, use &amp;, |, and ~ to specify And</a:t>
            </a:r>
            <a:r>
              <a:rPr lang="en-US"/>
              <a:t>, Or, </a:t>
            </a:r>
            <a:r>
              <a:rPr lang="en-US" dirty="0"/>
              <a:t>and Not, respectively</a:t>
            </a:r>
          </a:p>
          <a:p>
            <a:pPr marL="640080" lvl="1" indent="-283464"/>
            <a:r>
              <a:rPr lang="en-US" dirty="0"/>
              <a:t>If you use different symbols, explicitly specify what they mean.</a:t>
            </a:r>
          </a:p>
          <a:p>
            <a:pPr marL="0" lvl="0" indent="0">
              <a:buNone/>
            </a:pPr>
            <a:endParaRPr lang="en-US" dirty="0"/>
          </a:p>
          <a:p>
            <a:pPr marL="347472" lvl="0" indent="-347472"/>
            <a:r>
              <a:rPr lang="en-US" dirty="0"/>
              <a:t>When using a Mux or </a:t>
            </a:r>
            <a:r>
              <a:rPr lang="en-US" dirty="0" err="1"/>
              <a:t>DMux</a:t>
            </a:r>
            <a:r>
              <a:rPr lang="en-US" dirty="0"/>
              <a:t> gate, explicitly show or describe the select bits that the inputs are connected to</a:t>
            </a:r>
          </a:p>
          <a:p>
            <a:pPr marL="640080" lvl="1" indent="-283464"/>
            <a:r>
              <a:rPr lang="en-US" dirty="0"/>
              <a:t>E.g., the a input of the Mux is connected to the select bit of 0</a:t>
            </a:r>
          </a:p>
          <a:p>
            <a:pPr marL="0" lvl="0" indent="0">
              <a:buNone/>
            </a:pPr>
            <a:endParaRPr lang="en-US" dirty="0"/>
          </a:p>
          <a:p>
            <a:pPr marL="347472" lvl="0" indent="-347472"/>
            <a:r>
              <a:rPr lang="en-US" dirty="0"/>
              <a:t>We will show any additional clarifications on the board</a:t>
            </a:r>
          </a:p>
          <a:p>
            <a:pPr marL="640080" lvl="1" indent="-283464"/>
            <a:endParaRPr lang="en-US" dirty="0"/>
          </a:p>
          <a:p>
            <a:pPr marL="640080" lvl="1" indent="-283464"/>
            <a:endParaRPr lang="en-US" dirty="0"/>
          </a:p>
        </p:txBody>
      </p:sp>
      <p:sp>
        <p:nvSpPr>
          <p:cNvPr id="41" name="Google Shape;41;p4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5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9674437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5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dirty="0"/>
              <a:t>Congrats! You did it!</a:t>
            </a:r>
            <a:endParaRPr dirty="0"/>
          </a:p>
        </p:txBody>
      </p:sp>
      <p:sp>
        <p:nvSpPr>
          <p:cNvPr id="47" name="Google Shape;47;p5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6</a:t>
            </a:fld>
            <a:endParaRPr/>
          </a:p>
        </p:txBody>
      </p:sp>
      <p:pic>
        <p:nvPicPr>
          <p:cNvPr id="48" name="Google Shape;48;p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670694" y="2156451"/>
            <a:ext cx="3778629" cy="306375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7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dirty="0"/>
              <a:t>Examination of Examinations</a:t>
            </a:r>
            <a:endParaRPr dirty="0"/>
          </a:p>
        </p:txBody>
      </p:sp>
      <p:sp>
        <p:nvSpPr>
          <p:cNvPr id="61" name="Google Shape;61;p7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Exams are not an objective measure of your learning or abilities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They are one type of evaluation and favor certain learning styles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They reflect priorities of instructor and are one view of material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Performance on an exam doesn’t determine your capability</a:t>
            </a:r>
            <a:endParaRPr dirty="0"/>
          </a:p>
          <a:p>
            <a:pPr marL="640080" lvl="1" indent="-12979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None/>
            </a:pPr>
            <a:endParaRPr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Yet, our educational system frequently use high-stakes, time-pressured exams</a:t>
            </a:r>
            <a:endParaRPr dirty="0"/>
          </a:p>
          <a:p>
            <a:pPr marL="0" lvl="0" indent="0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endParaRPr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Our goal is to help you improve your skills related to preparing, taking, and reflecting on exams</a:t>
            </a:r>
            <a:endParaRPr dirty="0"/>
          </a:p>
        </p:txBody>
      </p:sp>
      <p:sp>
        <p:nvSpPr>
          <p:cNvPr id="62" name="Google Shape;62;p7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7</a:t>
            </a:fld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6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dirty="0"/>
              <a:t>CSE 390B Midterm Debrief</a:t>
            </a:r>
            <a:endParaRPr dirty="0"/>
          </a:p>
        </p:txBody>
      </p:sp>
      <p:sp>
        <p:nvSpPr>
          <p:cNvPr id="54" name="Google Shape;54;p6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/>
            <a:r>
              <a:rPr lang="en-US" dirty="0"/>
              <a:t>Were the metacognitive topics of exam preparation and test taking strategies helpful?</a:t>
            </a:r>
            <a:endParaRPr dirty="0"/>
          </a:p>
          <a:p>
            <a:pPr marL="640080" lvl="1" indent="-283464"/>
            <a:r>
              <a:rPr lang="en-US" dirty="0"/>
              <a:t>Why or why not?</a:t>
            </a:r>
          </a:p>
          <a:p>
            <a:pPr marL="356616" lvl="1" indent="0">
              <a:buNone/>
            </a:pPr>
            <a:endParaRPr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How did you prepare for this midterm? What aspects of your preparation were most effective when taking the midterm?</a:t>
            </a:r>
            <a:endParaRPr dirty="0"/>
          </a:p>
          <a:p>
            <a:pPr marL="0" lvl="0" indent="0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endParaRPr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What test taking strategies helped you during the midterm? Were any different from the mock exam?</a:t>
            </a: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</p:txBody>
      </p:sp>
      <p:sp>
        <p:nvSpPr>
          <p:cNvPr id="55" name="Google Shape;55;p6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8</a:t>
            </a:fld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dirty="0"/>
              <a:t>Lecture 12 Wrap-up</a:t>
            </a:r>
            <a:endParaRPr dirty="0"/>
          </a:p>
        </p:txBody>
      </p:sp>
      <p:sp>
        <p:nvSpPr>
          <p:cNvPr id="137" name="Google Shape;137;p8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00" cy="498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Entering more familiar territory of software in Week 7!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u="sng" dirty="0"/>
              <a:t>Metacognitive Subject:</a:t>
            </a:r>
            <a:r>
              <a:rPr lang="en-US" dirty="0"/>
              <a:t> Post Exam Reflection</a:t>
            </a:r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u="sng" dirty="0"/>
              <a:t>Technical Subjects:</a:t>
            </a:r>
            <a:r>
              <a:rPr lang="en-US" dirty="0"/>
              <a:t> Software Stack, Operating Systems, Compiler</a:t>
            </a:r>
            <a:endParaRPr dirty="0"/>
          </a:p>
          <a:p>
            <a:pPr marL="356616" lvl="1" indent="0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None/>
            </a:pPr>
            <a:endParaRPr lang="en-US" dirty="0"/>
          </a:p>
          <a:p>
            <a:pPr marL="347472" lvl="0" indent="-347472"/>
            <a:r>
              <a:rPr lang="en-US" dirty="0"/>
              <a:t>Project Reminders</a:t>
            </a:r>
          </a:p>
          <a:p>
            <a:pPr marL="640080" lvl="1" indent="-283464"/>
            <a:r>
              <a:rPr lang="en-US" dirty="0"/>
              <a:t>Project 5 grades and feedback released next week</a:t>
            </a:r>
          </a:p>
          <a:p>
            <a:pPr marL="640080" lvl="1" indent="-283464"/>
            <a:r>
              <a:rPr lang="en-US" b="1" dirty="0">
                <a:solidFill>
                  <a:srgbClr val="FF0000"/>
                </a:solidFill>
              </a:rPr>
              <a:t>Project 6 due next Thursday (5/12) at 11:59pm PDT</a:t>
            </a:r>
            <a:endParaRPr b="1" dirty="0">
              <a:solidFill>
                <a:srgbClr val="FF0000"/>
              </a:solidFill>
            </a:endParaRPr>
          </a:p>
          <a:p>
            <a:pPr marL="0" lvl="0" indent="0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None/>
            </a:pPr>
            <a:endParaRPr dirty="0"/>
          </a:p>
          <a:p>
            <a:pPr marL="347472" lvl="0" indent="-347472" algn="l" rtl="0">
              <a:spcBef>
                <a:spcPts val="440"/>
              </a:spcBef>
              <a:spcAft>
                <a:spcPts val="0"/>
              </a:spcAft>
              <a:buClr>
                <a:schemeClr val="hlink"/>
              </a:buClr>
              <a:buSzPts val="2080"/>
              <a:buChar char="❖"/>
            </a:pPr>
            <a:r>
              <a:rPr lang="en-US" dirty="0"/>
              <a:t>Late days have been updated through Project 4 on Canvas</a:t>
            </a:r>
          </a:p>
        </p:txBody>
      </p:sp>
      <p:sp>
        <p:nvSpPr>
          <p:cNvPr id="138" name="Google Shape;138;p8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9</a:t>
            </a:fld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UWTheme-333-Sp18">
  <a:themeElements>
    <a:clrScheme name="Custom 3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4B2A85"/>
      </a:hlink>
      <a:folHlink>
        <a:srgbClr val="DED4FF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520</Words>
  <Application>Microsoft Macintosh PowerPoint</Application>
  <PresentationFormat>On-screen Show (4:3)</PresentationFormat>
  <Paragraphs>78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Noto Sans Symbols</vt:lpstr>
      <vt:lpstr>Arial</vt:lpstr>
      <vt:lpstr>Arial Narrow</vt:lpstr>
      <vt:lpstr>Calibri</vt:lpstr>
      <vt:lpstr>Times New Roman</vt:lpstr>
      <vt:lpstr>UWTheme-333-Sp18</vt:lpstr>
      <vt:lpstr>Midterm &amp; Exam Reflection</vt:lpstr>
      <vt:lpstr>CSE 390B Midterm Instructions</vt:lpstr>
      <vt:lpstr>Test Taking Best Practices</vt:lpstr>
      <vt:lpstr>Test Taking Best Practices</vt:lpstr>
      <vt:lpstr>Technical Details for Midterm</vt:lpstr>
      <vt:lpstr>Congrats! You did it!</vt:lpstr>
      <vt:lpstr>Examination of Examinations</vt:lpstr>
      <vt:lpstr>CSE 390B Midterm Debrief</vt:lpstr>
      <vt:lpstr>Lecture 12 Wrap-up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Midterm Exam</dc:title>
  <dc:creator>Aaron Johnston</dc:creator>
  <cp:lastModifiedBy>Eric Fan</cp:lastModifiedBy>
  <cp:revision>24</cp:revision>
  <dcterms:created xsi:type="dcterms:W3CDTF">2018-03-28T08:00:24Z</dcterms:created>
  <dcterms:modified xsi:type="dcterms:W3CDTF">2022-05-05T19:21:25Z</dcterms:modified>
</cp:coreProperties>
</file>